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9" r:id="rId3"/>
    <p:sldId id="297" r:id="rId4"/>
    <p:sldId id="291" r:id="rId5"/>
    <p:sldId id="281" r:id="rId6"/>
    <p:sldId id="296" r:id="rId7"/>
    <p:sldId id="298" r:id="rId8"/>
    <p:sldId id="28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2DC2F-BD5B-4672-9E6F-283E336DA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49E31E-CD35-4DF7-A833-2FB206C5D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D9786-210F-4153-946B-7CFD1C04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882F7-09B1-476E-A0E5-76BBB810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E6D11-E473-4FE9-B10E-69F51D2E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8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77A00-8BB8-4F36-9C0E-2B6578E4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923F71-8AAC-47D8-9D5E-EAD5E16B1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37C41-B296-4106-9EF6-C2C94A8A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9DAA2-0F1C-4B1A-8019-B03AD64F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9CFE9-A40C-4E79-B6C5-E9C560F9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5C1405-5E7D-46F4-A253-6688991B7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3D1496-707A-45C1-B963-22B16BF07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3A044-7742-44F5-8187-60F35C1E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FE643-D235-4823-8054-B6E28372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6FF99-0E63-41AE-9CE6-72BF98C2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3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EECA6-D590-45E4-9CC8-18C12A31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D6D3B-25FD-443F-8BA2-22643A8C8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68E2-5C75-4FC2-9374-442D1756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0A81B-A3B7-4007-8704-E7D859C5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F9BBD-20ED-4A48-AEDC-002F4E08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1229B-6311-4946-80FB-746D8A61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3A447E-1608-44F7-A7B7-792F031DC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1F941-D328-4915-8CFC-D76539BF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FE79D-2626-4CA0-B9A9-9C827577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852E3-7D99-4CF5-AD95-E552E2F4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5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BA8D9-69AD-4A6C-94D2-A4F2CE5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3F41D-3745-4E77-B852-FC9842DE8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3CCF8C-1FFE-49B0-A47A-0138C5F0E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6C3CEB-3AC3-4B0E-A493-ADF6BE07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554EC9-EAD4-4BAB-80CE-5398F778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570B7-48E5-41DD-BA86-C1ABAFD3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6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690BA-3AF3-4FF7-A7FE-EB13E30A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61150-C5FC-4405-B1A4-08D82C38B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EDA4C9-119E-4C20-AE5F-2F071CE28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1D0C56-79A2-4BAC-8610-18D8DB542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EC9CED-078A-4830-81FC-F98C044BD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BEFA24-67EE-455C-8E68-D21B9F12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6DE5EC-946D-4BB5-BE5C-3DA1EFB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AC3CA-8D48-4DD9-BFDB-3D40DB96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4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24C7B-AF50-4E7B-B28B-B4947D88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82977B-6B36-454B-BF12-32400F5B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BAF03D-D8B1-43E7-9016-4291D2AD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0C57ED-455E-4FC7-8FF2-0682BA7A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C3042F-45E6-412F-A027-CDB0A720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F0AD4B-154B-4120-B3E1-89710553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52BF50-3C91-477D-ABA0-9A9BA057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50962-FEB3-4B6E-93C6-8F21E12A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45578-F855-49F9-9B10-2F790D43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C9CBC5-0D22-4BA7-BAD8-0252991D3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22D721-495E-4BE1-BF3C-24CAE2ED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E35D5-E8CD-40A4-854A-2233A4FB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108C9E-F2FA-4954-B5D8-AC2BE97C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0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BD28F-660E-4CD6-8988-5F36B51F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FED402-5C02-42E6-8D0D-A598CC303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D07F8-719E-400F-B4CF-57FC5C69B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3FF50F-0102-4B1E-AE47-9036A325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4D088E-B88F-4C00-8B01-8D7645AA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6FB51D-BB2A-4193-84CA-FAF5E0C0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7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78F88-9DAB-4C6C-86C0-EBE8AAD5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1B224-A66E-4C1B-815F-F0C935AF6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59617-0205-413A-B2C4-7330AF4EF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DA32-2037-4783-848F-2ADB0372788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CEDD5-11F2-4DCB-9889-67BD2A0A7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67282-FBF4-4562-B7B4-E38798287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905E-7F20-4611-AD28-B4BDEA02E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1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stagram.com/oneplat_2019?fbclid=IwAR1pC0Fa_QdkCo7l3wpFfEBx361DW3ELNsAQLjjLugmJD5FK4TZawmXTDnE" TargetMode="External"/><Relationship Id="rId3" Type="http://schemas.openxmlformats.org/officeDocument/2006/relationships/hyperlink" Target="https://www.oneplat.net/" TargetMode="External"/><Relationship Id="rId7" Type="http://schemas.openxmlformats.org/officeDocument/2006/relationships/image" Target="../media/image7.jpg"/><Relationship Id="rId2" Type="http://schemas.openxmlformats.org/officeDocument/2006/relationships/hyperlink" Target="mailto:liskin76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unitedplatform/?eid=ARBXesWrFpSwE_8SnpcJwDVGNretWI6gyciKOnMOjd0oM7_8akIgg6OyqrqdIcMqX8rCl6ljZA6GvQV-" TargetMode="External"/><Relationship Id="rId5" Type="http://schemas.openxmlformats.org/officeDocument/2006/relationships/image" Target="../media/image2.jpg"/><Relationship Id="rId10" Type="http://schemas.openxmlformats.org/officeDocument/2006/relationships/hyperlink" Target="https://www.oneplat.net/voprosy" TargetMode="External"/><Relationship Id="rId4" Type="http://schemas.openxmlformats.org/officeDocument/2006/relationships/hyperlink" Target="https://master-forum.ru/evgenij-liskin-edinaya-informatsionnaya-platforma-novyj-proekt-na-instrumentalnom-rynke/?_utl_t=fb&amp;fbclid=IwAR1tAnlEn2vcXP3JayC-eGdC-Fdu-yLHJqexuQNN7FiJBGAZ5VGGw3RS62w" TargetMode="Externa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омпьютер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1AEFF3B2-F832-4E3D-A9C7-38EAAEAE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60" y="2919062"/>
            <a:ext cx="5173080" cy="3388366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AD045BB-663E-4A1B-B6F9-75A3601CF028}"/>
              </a:ext>
            </a:extLst>
          </p:cNvPr>
          <p:cNvSpPr txBox="1">
            <a:spLocks/>
          </p:cNvSpPr>
          <p:nvPr/>
        </p:nvSpPr>
        <p:spPr>
          <a:xfrm>
            <a:off x="333375" y="1524850"/>
            <a:ext cx="11525250" cy="1218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C6600"/>
                </a:solidFill>
              </a:rPr>
              <a:t>Предложение сотрудничества для оптовых компаний</a:t>
            </a:r>
          </a:p>
          <a:p>
            <a:endParaRPr lang="ru-RU" sz="4000" b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1BD80B3-E039-49F8-B0C1-778D8D2CC048}"/>
              </a:ext>
            </a:extLst>
          </p:cNvPr>
          <p:cNvCxnSpPr/>
          <p:nvPr/>
        </p:nvCxnSpPr>
        <p:spPr>
          <a:xfrm>
            <a:off x="0" y="678928"/>
            <a:ext cx="12192000" cy="0"/>
          </a:xfrm>
          <a:prstGeom prst="line">
            <a:avLst/>
          </a:prstGeom>
          <a:ln w="57150">
            <a:solidFill>
              <a:srgbClr val="F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36B5D383-721F-49D8-B720-39D1D14AC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971924" cy="6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AD045BB-663E-4A1B-B6F9-75A3601CF028}"/>
              </a:ext>
            </a:extLst>
          </p:cNvPr>
          <p:cNvSpPr txBox="1">
            <a:spLocks/>
          </p:cNvSpPr>
          <p:nvPr/>
        </p:nvSpPr>
        <p:spPr>
          <a:xfrm>
            <a:off x="504824" y="800103"/>
            <a:ext cx="11287125" cy="582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C6600"/>
                </a:solidFill>
              </a:rPr>
              <a:t>Что такое Единая платформа?</a:t>
            </a:r>
          </a:p>
          <a:p>
            <a:endParaRPr lang="ru-RU" sz="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Мы получаем детальную статистику работы инструментальных магазинов – партнеров платформы, чтобы помочь магазинам и поставщикам лучше взаимодействовать: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Продажи (в шт.)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Остатки (в шт.)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Установленные розничные цены (без цены продажи).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Делимся статистикой работы магазинов с партнерами-поставщиками.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Помогаем поставщикам и магазинам лучше взаимодействовать </a:t>
            </a:r>
          </a:p>
          <a:p>
            <a:pPr algn="l"/>
            <a:r>
              <a:rPr lang="ru-RU" sz="2000" dirty="0"/>
              <a:t>для развития своих продаж.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Показываем направления развития ассортимента и анализ рынка.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Выплачиваем магазинам вознаграждение за участие в программе.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Помогаем повысить продажи и оптимизировать товарные запасы.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algn="l"/>
            <a:r>
              <a:rPr lang="ru-RU" sz="2000" b="1" dirty="0"/>
              <a:t>Подробные условия и выгоды для магазинов можно посмотреть в </a:t>
            </a:r>
          </a:p>
          <a:p>
            <a:pPr algn="l"/>
            <a:r>
              <a:rPr lang="ru-RU" sz="2000" b="1" dirty="0"/>
              <a:t>презентации для магазинов.</a:t>
            </a:r>
          </a:p>
          <a:p>
            <a:endParaRPr lang="ru-RU" sz="4000" b="1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928FE5-1880-4AED-B593-51DFE4849630}"/>
              </a:ext>
            </a:extLst>
          </p:cNvPr>
          <p:cNvCxnSpPr/>
          <p:nvPr/>
        </p:nvCxnSpPr>
        <p:spPr>
          <a:xfrm>
            <a:off x="0" y="682394"/>
            <a:ext cx="12192000" cy="0"/>
          </a:xfrm>
          <a:prstGeom prst="line">
            <a:avLst/>
          </a:prstGeom>
          <a:ln w="57150">
            <a:solidFill>
              <a:srgbClr val="F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7350DF84-2A11-4093-81EF-90BF5352F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971924" cy="64821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сидит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C6F5A303-BA2B-42B1-ABF6-2A4E74A3F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3704969"/>
            <a:ext cx="3914775" cy="30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AD045BB-663E-4A1B-B6F9-75A3601CF028}"/>
              </a:ext>
            </a:extLst>
          </p:cNvPr>
          <p:cNvSpPr txBox="1">
            <a:spLocks/>
          </p:cNvSpPr>
          <p:nvPr/>
        </p:nvSpPr>
        <p:spPr>
          <a:xfrm>
            <a:off x="371474" y="709639"/>
            <a:ext cx="11439525" cy="607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C6600"/>
                </a:solidFill>
              </a:rPr>
              <a:t>Текущая ситуация у платформы и оптовых компаний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Единая платформа провела подключение первых компаний  к обмену данными и тестирование своей системы. Отработаны механизмы подключения новых магазинов, настройка обмена данными и сопоставление справочников различных компаний.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В данный момент перед Единой платформой стоит задача по интенсивному развитию базы магазинов подключенных к системе. Оптовые компании могут помочь ускорить развитие проекта и усилить его привлекательность.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Сотрудники оптовых компаний не имеют твердой и структурированной информации о деятельности своих покупателей – магазинов. В результате отсутствия такой информации компания недополучает доход от продаж магазинам, а также несет плохо контролируемые финансовые риски (</a:t>
            </a:r>
            <a:r>
              <a:rPr lang="ru-RU" sz="2000" dirty="0" err="1"/>
              <a:t>дебиторка</a:t>
            </a:r>
            <a:r>
              <a:rPr lang="ru-RU" sz="2000" dirty="0"/>
              <a:t>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Отсутствие точной и своевременной информации о деятельности магазинов, партнерах оптовой компании, приводят к ошибках в планировании запасов и ассортимента, несвоевременной реакции на действия конкурирующих оптовых компаний или производителей, формировании для магазинов несвоевременных коммерческих предложений (не отвечающих текущим задачам магазина).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Отдел продаж оптовой компании ориентирован на показатель «отгрузить» на клиента, оценка работы менеджера по продажам опирается на историю продаж клиенту (насколько приросли/упали отгрузки), а не на оценку потенциала магазина и его реальные продажи.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197720D-381E-4F6E-82EB-147E74F3898D}"/>
              </a:ext>
            </a:extLst>
          </p:cNvPr>
          <p:cNvCxnSpPr/>
          <p:nvPr/>
        </p:nvCxnSpPr>
        <p:spPr>
          <a:xfrm>
            <a:off x="0" y="678928"/>
            <a:ext cx="12192000" cy="0"/>
          </a:xfrm>
          <a:prstGeom prst="line">
            <a:avLst/>
          </a:prstGeom>
          <a:ln w="57150">
            <a:solidFill>
              <a:srgbClr val="F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912C539B-2FD9-4CE0-9F39-13D34283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971924" cy="6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6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AD045BB-663E-4A1B-B6F9-75A3601CF028}"/>
              </a:ext>
            </a:extLst>
          </p:cNvPr>
          <p:cNvSpPr txBox="1">
            <a:spLocks/>
          </p:cNvSpPr>
          <p:nvPr/>
        </p:nvSpPr>
        <p:spPr>
          <a:xfrm>
            <a:off x="371474" y="709639"/>
            <a:ext cx="11610975" cy="2833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C6600"/>
                </a:solidFill>
              </a:rPr>
              <a:t>Предложение для оптового партнера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Единая платформа готова делиться с оптовым партнером детальной статистикой работы магазинов.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Данные предоставляются оптовому партнеру уже в стандартизированном виде: номенклатурные справочники магазинов приведены к единому значению (обрабатывается на стороне Единой платформы), в едином формате справочника товарных групп и структурированы по региональной принадлежности, компаниям и магазинам.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197720D-381E-4F6E-82EB-147E74F3898D}"/>
              </a:ext>
            </a:extLst>
          </p:cNvPr>
          <p:cNvCxnSpPr/>
          <p:nvPr/>
        </p:nvCxnSpPr>
        <p:spPr>
          <a:xfrm>
            <a:off x="0" y="678928"/>
            <a:ext cx="12192000" cy="0"/>
          </a:xfrm>
          <a:prstGeom prst="line">
            <a:avLst/>
          </a:prstGeom>
          <a:ln w="57150">
            <a:solidFill>
              <a:srgbClr val="F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912C539B-2FD9-4CE0-9F39-13D34283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971924" cy="64821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56AE9EC2-53A7-4318-8858-3F14EED21F8E}"/>
              </a:ext>
            </a:extLst>
          </p:cNvPr>
          <p:cNvSpPr txBox="1">
            <a:spLocks/>
          </p:cNvSpPr>
          <p:nvPr/>
        </p:nvSpPr>
        <p:spPr>
          <a:xfrm>
            <a:off x="371474" y="2995640"/>
            <a:ext cx="8514324" cy="350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Информация предоставляется оптовому партнеру на безвозмездной основе, при условии формирования оптовым партнером «специальных» условий (согласованных с Единой платформой) для магазинов – партнеров Единой платформы, а также при активном участии в развитии партнерской базы Единой платформы.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«Специальные» условия могут иметь различные преимущества – в зависимости от специфики продуктового портфеля и прочих возможностей и ограничений оптового партнера.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Данные о магазинах предоставляются оптовому партнеру по согласованному списку регионов.</a:t>
            </a:r>
            <a:endParaRPr lang="ru-RU" sz="4000" b="1" dirty="0"/>
          </a:p>
        </p:txBody>
      </p:sp>
      <p:pic>
        <p:nvPicPr>
          <p:cNvPr id="4" name="Рисунок 3" descr="Изображение выглядит как сидит, компьютер, стои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851C3B7-CF51-40AE-9DF4-4C89AC618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9" y="2936068"/>
            <a:ext cx="3705222" cy="39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AD045BB-663E-4A1B-B6F9-75A3601CF028}"/>
              </a:ext>
            </a:extLst>
          </p:cNvPr>
          <p:cNvSpPr txBox="1">
            <a:spLocks/>
          </p:cNvSpPr>
          <p:nvPr/>
        </p:nvSpPr>
        <p:spPr>
          <a:xfrm>
            <a:off x="190500" y="689326"/>
            <a:ext cx="11372850" cy="608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C6600"/>
                </a:solidFill>
              </a:rPr>
              <a:t>Преимущества сотрудничества</a:t>
            </a:r>
          </a:p>
          <a:p>
            <a:pPr algn="l"/>
            <a:r>
              <a:rPr lang="ru-RU" sz="2000" dirty="0"/>
              <a:t>Единая платформа получает возможность усилить привлекательность своего предложения для магазинов за счет «специальных» условий предоставляемых оптовыми партнерами.</a:t>
            </a:r>
          </a:p>
          <a:p>
            <a:pPr algn="l"/>
            <a:r>
              <a:rPr lang="ru-RU" sz="2000" dirty="0"/>
              <a:t>Привлечение магазинов в проект происходит быстрее – за счет увеличения выгод для магазинов и участия сотрудников оптовой компании в продвижении Единой платформы среди своих клиентов.</a:t>
            </a:r>
          </a:p>
          <a:p>
            <a:pPr algn="l"/>
            <a:r>
              <a:rPr lang="ru-RU" sz="2000" dirty="0"/>
              <a:t>Оптовый партнер получает полную прозрачность сотрудничества со своими покупателями: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Видит продажи магазина и может сопоставить их со своими отгрузками на магазин.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Понимая остатки в магазине, может сформировать максимально актуальное предложение своей продукции конкретному магазину (например, не предлагать продукцию по которой магазин перетарен, заменив в предложении отсутствующими позициями)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Своевременно отслеживать появление в ассортименте магазина конкурирующих брендов и выдавливать их из ассортимента на раннем этапе.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Оценивать общий оборот, запасы и деятельность партнера – для оценки рисков сотрудничества и работы с дебиторской задолженностью.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Получает информацию в стандартизированном виде. Пригодном для анализа и сопоставления с данными своей учетной системы.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4000" b="1" dirty="0"/>
          </a:p>
        </p:txBody>
      </p:sp>
      <p:pic>
        <p:nvPicPr>
          <p:cNvPr id="6" name="Рисунок 5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F9C8B92D-5F0A-42CD-BC8B-066328BA7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38863" cy="67546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928FE5-1880-4AED-B593-51DFE4849630}"/>
              </a:ext>
            </a:extLst>
          </p:cNvPr>
          <p:cNvCxnSpPr/>
          <p:nvPr/>
        </p:nvCxnSpPr>
        <p:spPr>
          <a:xfrm>
            <a:off x="0" y="682394"/>
            <a:ext cx="12192000" cy="0"/>
          </a:xfrm>
          <a:prstGeom prst="line">
            <a:avLst/>
          </a:prstGeom>
          <a:ln w="57150">
            <a:solidFill>
              <a:srgbClr val="F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F9C8B92D-5F0A-42CD-BC8B-066328BA7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38863" cy="67546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928FE5-1880-4AED-B593-51DFE4849630}"/>
              </a:ext>
            </a:extLst>
          </p:cNvPr>
          <p:cNvCxnSpPr/>
          <p:nvPr/>
        </p:nvCxnSpPr>
        <p:spPr>
          <a:xfrm>
            <a:off x="0" y="682394"/>
            <a:ext cx="12192000" cy="0"/>
          </a:xfrm>
          <a:prstGeom prst="line">
            <a:avLst/>
          </a:prstGeom>
          <a:ln w="57150">
            <a:solidFill>
              <a:srgbClr val="F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3CC984-C388-4470-90A7-F63C964F6692}"/>
              </a:ext>
            </a:extLst>
          </p:cNvPr>
          <p:cNvSpPr/>
          <p:nvPr/>
        </p:nvSpPr>
        <p:spPr>
          <a:xfrm>
            <a:off x="4030327" y="737724"/>
            <a:ext cx="3165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C6600"/>
                </a:solidFill>
              </a:rPr>
              <a:t>Схема сотрудничества</a:t>
            </a:r>
          </a:p>
        </p:txBody>
      </p:sp>
      <p:pic>
        <p:nvPicPr>
          <p:cNvPr id="4" name="Рисунок 3" descr="Изображение выглядит как внутренний, сидит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BB8424B9-D705-492C-999E-B996BED69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73" y="1199389"/>
            <a:ext cx="2761081" cy="214560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дание, окно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D602AAE7-7D08-437A-A4B6-9359D34CA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02" y="4559245"/>
            <a:ext cx="3299140" cy="2138169"/>
          </a:xfrm>
          <a:prstGeom prst="rect">
            <a:avLst/>
          </a:prstGeom>
        </p:spPr>
      </p:pic>
      <p:sp>
        <p:nvSpPr>
          <p:cNvPr id="9" name="Стрелка: изогнутая вверх 8">
            <a:extLst>
              <a:ext uri="{FF2B5EF4-FFF2-40B4-BE49-F238E27FC236}">
                <a16:creationId xmlns:a16="http://schemas.microsoft.com/office/drawing/2014/main" id="{A51DD959-E7D4-4FE1-8EFF-3A13AF0FA50C}"/>
              </a:ext>
            </a:extLst>
          </p:cNvPr>
          <p:cNvSpPr/>
          <p:nvPr/>
        </p:nvSpPr>
        <p:spPr>
          <a:xfrm rot="5400000">
            <a:off x="935193" y="3419512"/>
            <a:ext cx="2731895" cy="3192584"/>
          </a:xfrm>
          <a:prstGeom prst="bentUpArrow">
            <a:avLst>
              <a:gd name="adj1" fmla="val 8517"/>
              <a:gd name="adj2" fmla="val 9485"/>
              <a:gd name="adj3" fmla="val 27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id="{723D27AC-8A65-44FB-9392-B11891FB4061}"/>
              </a:ext>
            </a:extLst>
          </p:cNvPr>
          <p:cNvSpPr/>
          <p:nvPr/>
        </p:nvSpPr>
        <p:spPr>
          <a:xfrm>
            <a:off x="7420015" y="3429000"/>
            <a:ext cx="4143335" cy="2832356"/>
          </a:xfrm>
          <a:prstGeom prst="bentUpArrow">
            <a:avLst>
              <a:gd name="adj1" fmla="val 8517"/>
              <a:gd name="adj2" fmla="val 9485"/>
              <a:gd name="adj3" fmla="val 27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CD3F1B4D-3387-4CDA-8936-7B3A6E8EF7B1}"/>
              </a:ext>
            </a:extLst>
          </p:cNvPr>
          <p:cNvSpPr/>
          <p:nvPr/>
        </p:nvSpPr>
        <p:spPr>
          <a:xfrm>
            <a:off x="2516848" y="2034204"/>
            <a:ext cx="6512852" cy="493000"/>
          </a:xfrm>
          <a:prstGeom prst="leftArrow">
            <a:avLst>
              <a:gd name="adj1" fmla="val 50000"/>
              <a:gd name="adj2" fmla="val 14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AF5EBF4-1916-4D53-B57E-AB381ACCD630}"/>
              </a:ext>
            </a:extLst>
          </p:cNvPr>
          <p:cNvSpPr txBox="1">
            <a:spLocks/>
          </p:cNvSpPr>
          <p:nvPr/>
        </p:nvSpPr>
        <p:spPr>
          <a:xfrm>
            <a:off x="1032944" y="3617815"/>
            <a:ext cx="2943225" cy="2138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Оптовая компания </a:t>
            </a:r>
            <a:r>
              <a:rPr lang="ru-RU" sz="2000" dirty="0"/>
              <a:t>формирует специальное предложение для магазинов. Помогает привлекать магазины Единой платформе.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FB8572C3-D7FC-465A-B04B-7E512624AE58}"/>
              </a:ext>
            </a:extLst>
          </p:cNvPr>
          <p:cNvSpPr txBox="1">
            <a:spLocks/>
          </p:cNvSpPr>
          <p:nvPr/>
        </p:nvSpPr>
        <p:spPr>
          <a:xfrm>
            <a:off x="7341279" y="4845178"/>
            <a:ext cx="3817777" cy="11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Магазины </a:t>
            </a:r>
            <a:r>
              <a:rPr lang="ru-RU" sz="2000" dirty="0"/>
              <a:t>подключаются к Единой платформе. Получают выгоды от Оптовой компании и Единой платформы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C99E4E12-E5EE-4489-99B7-9E6F04E28620}"/>
              </a:ext>
            </a:extLst>
          </p:cNvPr>
          <p:cNvSpPr txBox="1">
            <a:spLocks/>
          </p:cNvSpPr>
          <p:nvPr/>
        </p:nvSpPr>
        <p:spPr>
          <a:xfrm>
            <a:off x="3209925" y="1540055"/>
            <a:ext cx="6172200" cy="621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Единая платформа </a:t>
            </a:r>
            <a:r>
              <a:rPr lang="ru-RU" sz="2000" dirty="0"/>
              <a:t>предоставляет Оптовой компании статистику продаж и запасов по магазинам.</a:t>
            </a:r>
          </a:p>
        </p:txBody>
      </p:sp>
      <p:pic>
        <p:nvPicPr>
          <p:cNvPr id="15" name="Рисунок 14" descr="Изображение выглядит как сидит, компьютер, стои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9359773-BEE3-43C6-AD4F-BF40602EF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" y="926967"/>
            <a:ext cx="2429112" cy="25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4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AD045BB-663E-4A1B-B6F9-75A3601CF028}"/>
              </a:ext>
            </a:extLst>
          </p:cNvPr>
          <p:cNvSpPr txBox="1">
            <a:spLocks/>
          </p:cNvSpPr>
          <p:nvPr/>
        </p:nvSpPr>
        <p:spPr>
          <a:xfrm>
            <a:off x="933449" y="1033463"/>
            <a:ext cx="9963151" cy="4124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C6600"/>
                </a:solidFill>
              </a:rPr>
              <a:t>Начало сотрудничества</a:t>
            </a:r>
          </a:p>
          <a:p>
            <a:pPr algn="l"/>
            <a:r>
              <a:rPr lang="ru-RU" sz="2000" dirty="0"/>
              <a:t>Для начала сотрудничества с Единой платформой, оптовой компании необходимо подтвердить свой интерес к сотрудничеству и решить несколько организационных моментов:</a:t>
            </a:r>
          </a:p>
          <a:p>
            <a:pPr marL="457200" indent="-457200" algn="l">
              <a:buAutoNum type="arabicPeriod"/>
            </a:pPr>
            <a:r>
              <a:rPr lang="ru-RU" sz="2000" dirty="0"/>
              <a:t>Совместно с Единой платформой разработать/согласовать специальные условия для покупателей партнеров Единой платформы.</a:t>
            </a:r>
          </a:p>
          <a:p>
            <a:pPr marL="457200" indent="-457200" algn="l">
              <a:buAutoNum type="arabicPeriod"/>
            </a:pPr>
            <a:r>
              <a:rPr lang="ru-RU" sz="2000" dirty="0"/>
              <a:t>Заключить договор сотрудничества (договор не предполагает финансовых отношений – только формализует передачу отчетов от Единой платформы).</a:t>
            </a:r>
          </a:p>
          <a:p>
            <a:pPr marL="457200" indent="-457200" algn="l">
              <a:buAutoNum type="arabicPeriod"/>
            </a:pPr>
            <a:r>
              <a:rPr lang="ru-RU" sz="2000" dirty="0"/>
              <a:t>Подготовить совместные презентационные материалы о Единой </a:t>
            </a:r>
          </a:p>
          <a:p>
            <a:pPr algn="l"/>
            <a:r>
              <a:rPr lang="ru-RU" sz="2000" dirty="0"/>
              <a:t>платформе и провести обучение менеджеров отдела продаж – что такое </a:t>
            </a:r>
          </a:p>
          <a:p>
            <a:pPr algn="l"/>
            <a:r>
              <a:rPr lang="ru-RU" sz="2000" dirty="0"/>
              <a:t>Единая платформа, выгоды, основные возражения и работа с ними.</a:t>
            </a:r>
          </a:p>
          <a:p>
            <a:endParaRPr lang="ru-RU" sz="4000" b="1" dirty="0"/>
          </a:p>
        </p:txBody>
      </p:sp>
      <p:pic>
        <p:nvPicPr>
          <p:cNvPr id="6" name="Рисунок 5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F9C8B92D-5F0A-42CD-BC8B-066328BA7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38863" cy="67546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928FE5-1880-4AED-B593-51DFE4849630}"/>
              </a:ext>
            </a:extLst>
          </p:cNvPr>
          <p:cNvCxnSpPr/>
          <p:nvPr/>
        </p:nvCxnSpPr>
        <p:spPr>
          <a:xfrm>
            <a:off x="0" y="682394"/>
            <a:ext cx="12192000" cy="0"/>
          </a:xfrm>
          <a:prstGeom prst="line">
            <a:avLst/>
          </a:prstGeom>
          <a:ln w="57150">
            <a:solidFill>
              <a:srgbClr val="F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D31E29-64C5-4776-9D7B-7B943CA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45" y="4027360"/>
            <a:ext cx="3145155" cy="28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5DF759B-0109-4F04-AE4A-5C472262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61" y="1460811"/>
            <a:ext cx="7591424" cy="28913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4500" b="1" dirty="0"/>
              <a:t>Давайте развиваться вместе!</a:t>
            </a:r>
          </a:p>
          <a:p>
            <a:pPr algn="l"/>
            <a:endParaRPr lang="ru-RU" dirty="0"/>
          </a:p>
          <a:p>
            <a:pPr algn="l"/>
            <a:r>
              <a:rPr lang="ru-RU" sz="2500" dirty="0"/>
              <a:t>ООО «Единая платформа»</a:t>
            </a:r>
          </a:p>
          <a:p>
            <a:pPr algn="l"/>
            <a:r>
              <a:rPr lang="ru-RU" sz="2500" dirty="0"/>
              <a:t>Управляющий партнер - Евгений Лискин</a:t>
            </a:r>
          </a:p>
          <a:p>
            <a:pPr algn="l"/>
            <a:r>
              <a:rPr lang="ru-RU" sz="2500" dirty="0" err="1"/>
              <a:t>М.тел</a:t>
            </a:r>
            <a:r>
              <a:rPr lang="ru-RU" sz="2500" dirty="0"/>
              <a:t>.: +7 (903) 967 79 16</a:t>
            </a:r>
          </a:p>
          <a:p>
            <a:pPr algn="l"/>
            <a:r>
              <a:rPr lang="en-US" sz="2500" dirty="0"/>
              <a:t>E-mail: </a:t>
            </a:r>
            <a:r>
              <a:rPr lang="en-US" sz="2500" dirty="0">
                <a:hlinkClick r:id="rId2"/>
              </a:rPr>
              <a:t>liskin76@gmail.com</a:t>
            </a:r>
            <a:endParaRPr lang="en-US" sz="2500" dirty="0"/>
          </a:p>
          <a:p>
            <a:pPr algn="l"/>
            <a:r>
              <a:rPr lang="en-US" sz="2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https://www.oneplat.net/</a:t>
            </a:r>
            <a:endParaRPr lang="ru-RU" sz="2500" b="1" dirty="0">
              <a:solidFill>
                <a:srgbClr val="0070C0"/>
              </a:solidFill>
            </a:endParaRP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38A6C67-09AF-4FC1-A68A-7FB6C23D47FF}"/>
              </a:ext>
            </a:extLst>
          </p:cNvPr>
          <p:cNvSpPr txBox="1">
            <a:spLocks/>
          </p:cNvSpPr>
          <p:nvPr/>
        </p:nvSpPr>
        <p:spPr>
          <a:xfrm>
            <a:off x="899561" y="5324475"/>
            <a:ext cx="8597366" cy="1123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Ссылка на подробное интервью о проекте на </a:t>
            </a:r>
            <a:r>
              <a:rPr lang="en-US" sz="1800" b="1" dirty="0"/>
              <a:t>master-forum.ru</a:t>
            </a:r>
            <a:r>
              <a:rPr lang="ru-RU" sz="1800" b="1" dirty="0"/>
              <a:t>: «Единая информационная платформа» – новый проект на инструментальном рынке. </a:t>
            </a:r>
            <a:r>
              <a:rPr lang="ru-RU" b="1" dirty="0">
                <a:hlinkClick r:id="rId4"/>
              </a:rPr>
              <a:t>читать…</a:t>
            </a:r>
            <a:endParaRPr lang="ru-RU" b="1" dirty="0"/>
          </a:p>
          <a:p>
            <a:endParaRPr lang="ru-RU" b="1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1196727-0E99-4F22-B9C9-8BDC1514BCEA}"/>
              </a:ext>
            </a:extLst>
          </p:cNvPr>
          <p:cNvCxnSpPr/>
          <p:nvPr/>
        </p:nvCxnSpPr>
        <p:spPr>
          <a:xfrm>
            <a:off x="0" y="678928"/>
            <a:ext cx="12192000" cy="0"/>
          </a:xfrm>
          <a:prstGeom prst="line">
            <a:avLst/>
          </a:prstGeom>
          <a:ln w="57150">
            <a:solidFill>
              <a:srgbClr val="F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DCF5E7EC-E668-484F-8152-20F24FFBB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"/>
            <a:ext cx="3952875" cy="645109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тарелка, знак&#10;&#10;Автоматически созданное описание">
            <a:hlinkClick r:id="rId6"/>
            <a:extLst>
              <a:ext uri="{FF2B5EF4-FFF2-40B4-BE49-F238E27FC236}">
                <a16:creationId xmlns:a16="http://schemas.microsoft.com/office/drawing/2014/main" id="{180669EE-0F32-4C8C-BC42-0291FED4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6091816"/>
            <a:ext cx="561419" cy="561419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&#10;&#10;Автоматически созданное описание">
            <a:hlinkClick r:id="rId8"/>
            <a:extLst>
              <a:ext uri="{FF2B5EF4-FFF2-40B4-BE49-F238E27FC236}">
                <a16:creationId xmlns:a16="http://schemas.microsoft.com/office/drawing/2014/main" id="{26C126EE-63FF-47B0-B3F2-B98E28759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4621" y="6091815"/>
            <a:ext cx="561420" cy="5614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C7FEDE-B926-4B24-8B4C-9CF0DD40CD99}"/>
              </a:ext>
            </a:extLst>
          </p:cNvPr>
          <p:cNvSpPr/>
          <p:nvPr/>
        </p:nvSpPr>
        <p:spPr>
          <a:xfrm>
            <a:off x="899561" y="4653671"/>
            <a:ext cx="953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Ответы на популярные вопросы на нашем сайте: </a:t>
            </a:r>
            <a:r>
              <a:rPr lang="en-US" b="1" dirty="0">
                <a:hlinkClick r:id="rId10"/>
              </a:rPr>
              <a:t>https://www.oneplat.net/voprosy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7590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786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Лискин</dc:creator>
  <cp:lastModifiedBy>Евгений Лискин</cp:lastModifiedBy>
  <cp:revision>139</cp:revision>
  <dcterms:created xsi:type="dcterms:W3CDTF">2019-10-02T10:45:42Z</dcterms:created>
  <dcterms:modified xsi:type="dcterms:W3CDTF">2020-05-11T22:35:06Z</dcterms:modified>
</cp:coreProperties>
</file>